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290" r:id="rId2"/>
    <p:sldId id="1410" r:id="rId3"/>
    <p:sldId id="1409" r:id="rId4"/>
    <p:sldId id="1417" r:id="rId5"/>
    <p:sldId id="1421" r:id="rId6"/>
    <p:sldId id="1418" r:id="rId7"/>
    <p:sldId id="1422" r:id="rId8"/>
    <p:sldId id="1526" r:id="rId9"/>
    <p:sldId id="1517" r:id="rId10"/>
    <p:sldId id="1442" r:id="rId11"/>
    <p:sldId id="1525" r:id="rId12"/>
    <p:sldId id="1512" r:id="rId13"/>
    <p:sldId id="1419" r:id="rId14"/>
    <p:sldId id="1518" r:id="rId15"/>
    <p:sldId id="1519" r:id="rId16"/>
    <p:sldId id="1520" r:id="rId17"/>
    <p:sldId id="1527" r:id="rId18"/>
    <p:sldId id="1528" r:id="rId19"/>
    <p:sldId id="1529" r:id="rId20"/>
    <p:sldId id="1530" r:id="rId21"/>
    <p:sldId id="1531" r:id="rId22"/>
    <p:sldId id="1524" r:id="rId23"/>
    <p:sldId id="1532" r:id="rId24"/>
    <p:sldId id="1533" r:id="rId25"/>
    <p:sldId id="1420" r:id="rId26"/>
    <p:sldId id="1423" r:id="rId27"/>
  </p:sldIdLst>
  <p:sldSz cx="12192000" cy="6858000"/>
  <p:notesSz cx="6797675" cy="9926638"/>
  <p:embeddedFontLst>
    <p:embeddedFont>
      <p:font typeface="D2Coding" panose="020B0609020101020101" pitchFamily="49" charset="-127"/>
      <p:regular r:id="rId30"/>
      <p:bold r:id="rId31"/>
    </p:embeddedFont>
    <p:embeddedFont>
      <p:font typeface="KoPub돋움체 Medium" panose="00000600000000000000" pitchFamily="2" charset="-127"/>
      <p:regular r:id="rId32"/>
    </p:embeddedFont>
    <p:embeddedFont>
      <p:font typeface="Poppins" panose="00000500000000000000" pitchFamily="2" charset="0"/>
      <p:regular r:id="rId33"/>
      <p:italic r:id="rId34"/>
    </p:embeddedFont>
    <p:embeddedFont>
      <p:font typeface="Poppins SemiBold" panose="00000700000000000000" pitchFamily="2" charset="0"/>
      <p:regular r:id="rId35"/>
      <p:bold r:id="rId36"/>
      <p:italic r:id="rId37"/>
      <p:boldItalic r:id="rId38"/>
    </p:embeddedFont>
    <p:embeddedFont>
      <p:font typeface="나눔스퀘어" panose="020B0600000101010101" pitchFamily="50" charset="-127"/>
      <p:regular r:id="rId39"/>
    </p:embeddedFont>
    <p:embeddedFont>
      <p:font typeface="나눔스퀘어 ExtraBold" panose="020B0600000101010101" pitchFamily="50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JT08" id="{36A41BDF-F688-6F41-BD40-6407F4ED7448}">
          <p14:sldIdLst>
            <p14:sldId id="1290"/>
            <p14:sldId id="1410"/>
            <p14:sldId id="1409"/>
          </p14:sldIdLst>
        </p14:section>
        <p14:section name="목표" id="{8695EBAF-5FF4-634F-8D98-BEE8D36BEACA}">
          <p14:sldIdLst>
            <p14:sldId id="1417"/>
            <p14:sldId id="1421"/>
          </p14:sldIdLst>
        </p14:section>
        <p14:section name="준비사항" id="{02AA5DA4-3553-0642-A209-3AE7538F586B}">
          <p14:sldIdLst>
            <p14:sldId id="1418"/>
            <p14:sldId id="1422"/>
            <p14:sldId id="1526"/>
          </p14:sldIdLst>
        </p14:section>
        <p14:section name="제공사항" id="{094407D6-D848-4CED-B8BF-AFAD4907B56C}">
          <p14:sldIdLst>
            <p14:sldId id="1517"/>
            <p14:sldId id="1442"/>
            <p14:sldId id="1525"/>
            <p14:sldId id="1512"/>
          </p14:sldIdLst>
        </p14:section>
        <p14:section name="요구사항" id="{89359237-B955-BB45-AA1F-61F28CD3F468}">
          <p14:sldIdLst>
            <p14:sldId id="1419"/>
            <p14:sldId id="1518"/>
            <p14:sldId id="1519"/>
            <p14:sldId id="1520"/>
            <p14:sldId id="1527"/>
            <p14:sldId id="1528"/>
            <p14:sldId id="1529"/>
            <p14:sldId id="1530"/>
            <p14:sldId id="1531"/>
            <p14:sldId id="1524"/>
            <p14:sldId id="1532"/>
            <p14:sldId id="1533"/>
          </p14:sldIdLst>
        </p14:section>
        <p14:section name="제출" id="{0A339422-BB80-F346-AB41-15AC371F55E2}">
          <p14:sldIdLst>
            <p14:sldId id="1420"/>
            <p14:sldId id="1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orient="horz" pos="1017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pos="7378" userDrawn="1">
          <p15:clr>
            <a:srgbClr val="A4A3A4"/>
          </p15:clr>
        </p15:guide>
        <p15:guide id="7" pos="211" userDrawn="1">
          <p15:clr>
            <a:srgbClr val="A4A3A4"/>
          </p15:clr>
        </p15:guide>
        <p15:guide id="8" pos="7471">
          <p15:clr>
            <a:srgbClr val="A4A3A4"/>
          </p15:clr>
        </p15:guide>
        <p15:guide id="9" pos="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8" autoAdjust="0"/>
    <p:restoredTop sz="96327"/>
  </p:normalViewPr>
  <p:slideViewPr>
    <p:cSldViewPr snapToGrid="0" snapToObjects="1">
      <p:cViewPr varScale="1">
        <p:scale>
          <a:sx n="73" d="100"/>
          <a:sy n="73" d="100"/>
        </p:scale>
        <p:origin x="76" y="2028"/>
      </p:cViewPr>
      <p:guideLst>
        <p:guide orient="horz" pos="2160"/>
        <p:guide orient="horz" pos="133"/>
        <p:guide orient="horz" pos="368"/>
        <p:guide orient="horz" pos="1017"/>
        <p:guide orient="horz" pos="4156"/>
        <p:guide pos="7378"/>
        <p:guide pos="211"/>
        <p:guide pos="7471"/>
        <p:guide pos="6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2C76A-DC4E-4724-9247-0840BF7C54DD}" type="datetimeFigureOut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2022-11-08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B638-D11A-444F-8A28-1EA00921CAE0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63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39B3D2F1-DDA5-437E-B8C4-4930D4EF112B}" type="datetimeFigureOut">
              <a:rPr lang="ko-KR" altLang="en-US" smtClean="0"/>
              <a:pPr/>
              <a:t>2022-11-08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6337BEBD-75DE-4F71-B27A-1FC86135577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39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12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제목_K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0EFC5C5-A142-4C9B-BE54-AAE62EE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0BB34D-319A-4304-B893-56433308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>
          <a:xfrm>
            <a:off x="-5155" y="1364511"/>
            <a:ext cx="12240000" cy="4128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931A880C-C5AD-F244-8594-52CB81AC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</a:t>
            </a:r>
          </a:p>
        </p:txBody>
      </p:sp>
    </p:spTree>
    <p:extLst>
      <p:ext uri="{BB962C8B-B14F-4D97-AF65-F5344CB8AC3E}">
        <p14:creationId xmlns:p14="http://schemas.microsoft.com/office/powerpoint/2010/main" val="173570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_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838325"/>
            <a:ext cx="5029200" cy="4586287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94437" y="1838324"/>
            <a:ext cx="5029200" cy="4586287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2B2A48-DF0E-4F17-AE7A-62E64189CE6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9" name="날짜 개체 틀 4">
            <a:extLst>
              <a:ext uri="{FF2B5EF4-FFF2-40B4-BE49-F238E27FC236}">
                <a16:creationId xmlns:a16="http://schemas.microsoft.com/office/drawing/2014/main" id="{E8E7EDBB-F945-0396-BF0F-26A35361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바닥글 개체 틀 7">
            <a:extLst>
              <a:ext uri="{FF2B5EF4-FFF2-40B4-BE49-F238E27FC236}">
                <a16:creationId xmlns:a16="http://schemas.microsoft.com/office/drawing/2014/main" id="{2CCBB719-6226-BD3A-F5AD-92B6AB0BD1A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10">
            <a:extLst>
              <a:ext uri="{FF2B5EF4-FFF2-40B4-BE49-F238E27FC236}">
                <a16:creationId xmlns:a16="http://schemas.microsoft.com/office/drawing/2014/main" id="{23586127-DFFF-A84F-CF2F-AF842B9B4B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072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_비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3"/>
          <p:cNvSpPr>
            <a:spLocks noGrp="1"/>
          </p:cNvSpPr>
          <p:nvPr>
            <p:ph type="pic" sz="quarter" idx="15"/>
          </p:nvPr>
        </p:nvSpPr>
        <p:spPr>
          <a:xfrm>
            <a:off x="6294437" y="1838325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19" name="그림 개체 틀 3"/>
          <p:cNvSpPr>
            <a:spLocks noGrp="1"/>
          </p:cNvSpPr>
          <p:nvPr>
            <p:ph type="pic" sz="quarter" idx="14"/>
          </p:nvPr>
        </p:nvSpPr>
        <p:spPr>
          <a:xfrm>
            <a:off x="838199" y="1831966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95765-879C-4111-970F-B697640D17D1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9" name="날짜 개체 틀 4">
            <a:extLst>
              <a:ext uri="{FF2B5EF4-FFF2-40B4-BE49-F238E27FC236}">
                <a16:creationId xmlns:a16="http://schemas.microsoft.com/office/drawing/2014/main" id="{E564DB08-A33E-98F4-D3FC-97EEDD65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바닥글 개체 틀 7">
            <a:extLst>
              <a:ext uri="{FF2B5EF4-FFF2-40B4-BE49-F238E27FC236}">
                <a16:creationId xmlns:a16="http://schemas.microsoft.com/office/drawing/2014/main" id="{D5C9862B-F126-4B3E-1E1B-213CA1365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슬라이드 번호 개체 틀 10">
            <a:extLst>
              <a:ext uri="{FF2B5EF4-FFF2-40B4-BE49-F238E27FC236}">
                <a16:creationId xmlns:a16="http://schemas.microsoft.com/office/drawing/2014/main" id="{224D77E2-1510-D751-16E2-236F817E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714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텍스트_및_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4"/>
          </p:nvPr>
        </p:nvSpPr>
        <p:spPr>
          <a:xfrm>
            <a:off x="838199" y="1831966"/>
            <a:ext cx="5029200" cy="354024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1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4437" y="1831966"/>
            <a:ext cx="5029200" cy="3540241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sz="2400" b="0" i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endParaRPr kumimoji="1" lang="ko-Kore-KR" altLang="en-US" dirty="0"/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CA8252-4B9C-47DC-AA89-B1A4BEA70D3C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9" name="날짜 개체 틀 4">
            <a:extLst>
              <a:ext uri="{FF2B5EF4-FFF2-40B4-BE49-F238E27FC236}">
                <a16:creationId xmlns:a16="http://schemas.microsoft.com/office/drawing/2014/main" id="{FE32B774-6890-CFE3-EBCC-F94E829B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바닥글 개체 틀 7">
            <a:extLst>
              <a:ext uri="{FF2B5EF4-FFF2-40B4-BE49-F238E27FC236}">
                <a16:creationId xmlns:a16="http://schemas.microsoft.com/office/drawing/2014/main" id="{22CAD932-E69B-2E98-7A08-FE32A701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10">
            <a:extLst>
              <a:ext uri="{FF2B5EF4-FFF2-40B4-BE49-F238E27FC236}">
                <a16:creationId xmlns:a16="http://schemas.microsoft.com/office/drawing/2014/main" id="{C0F84BCE-1B9F-520A-6232-71ADBB15E6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936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b="1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740" b="1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9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310429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Q1.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458324" y="2310429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340421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Q2.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458324" y="3340421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198" y="4328492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Q3.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4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458323" y="4328492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15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9D6EEA-3F36-4FB2-93D0-0789E413995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14" name="날짜 개체 틀 4">
            <a:extLst>
              <a:ext uri="{FF2B5EF4-FFF2-40B4-BE49-F238E27FC236}">
                <a16:creationId xmlns:a16="http://schemas.microsoft.com/office/drawing/2014/main" id="{C35AC4D7-EC47-3FD0-3851-30E54096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바닥글 개체 틀 7">
            <a:extLst>
              <a:ext uri="{FF2B5EF4-FFF2-40B4-BE49-F238E27FC236}">
                <a16:creationId xmlns:a16="http://schemas.microsoft.com/office/drawing/2014/main" id="{E574E932-4E34-DAED-6ABA-9D9D831E0FC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슬라이드 번호 개체 틀 10">
            <a:extLst>
              <a:ext uri="{FF2B5EF4-FFF2-40B4-BE49-F238E27FC236}">
                <a16:creationId xmlns:a16="http://schemas.microsoft.com/office/drawing/2014/main" id="{F23A0CB0-4798-CDF2-336A-009ED6AE3D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432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퀴즈_솔루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b="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8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9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58253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Q1.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458324" y="1858253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1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8" y="3249954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Q2.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2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458323" y="3249954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23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38198" y="4641655"/>
            <a:ext cx="8486775" cy="795339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j-ea"/>
                <a:ea typeface="+mj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ko-KR" dirty="0"/>
              <a:t>Q3. </a:t>
            </a:r>
            <a:r>
              <a:rPr kumimoji="1" lang="ko-KR" altLang="en-US" dirty="0"/>
              <a:t>지문을 입력하세요 </a:t>
            </a:r>
            <a:r>
              <a:rPr kumimoji="1" lang="en-US" altLang="ko-KR" dirty="0"/>
              <a:t>(T/F) </a:t>
            </a:r>
            <a:r>
              <a:rPr kumimoji="1" lang="en-US" altLang="en-US" dirty="0"/>
              <a:t>                                     </a:t>
            </a:r>
            <a:endParaRPr kumimoji="1" lang="ko-Kore-KR" altLang="en-US" dirty="0"/>
          </a:p>
        </p:txBody>
      </p:sp>
      <p:sp>
        <p:nvSpPr>
          <p:cNvPr id="24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458323" y="4641655"/>
            <a:ext cx="1995488" cy="795339"/>
          </a:xfrm>
        </p:spPr>
        <p:txBody>
          <a:bodyPr>
            <a:normAutofit/>
          </a:bodyPr>
          <a:lstStyle>
            <a:lvl1pPr marL="0" indent="0">
              <a:lnSpc>
                <a:spcPct val="200000"/>
              </a:lnSpc>
              <a:buNone/>
              <a:defRPr sz="24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                                </a:t>
            </a:r>
            <a:endParaRPr kumimoji="1" lang="ko-Kore-KR" altLang="en-US" dirty="0"/>
          </a:p>
        </p:txBody>
      </p:sp>
      <p:sp>
        <p:nvSpPr>
          <p:cNvPr id="15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16818" y="2725685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A1.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16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16818" y="4117386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A2.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17" name="내용 개체 틀 19">
            <a:extLst>
              <a:ext uri="{FF2B5EF4-FFF2-40B4-BE49-F238E27FC236}">
                <a16:creationId xmlns:a16="http://schemas.microsoft.com/office/drawing/2014/main" id="{89E71BEA-36CD-DB40-AD8E-52B58BE88D1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416818" y="5509087"/>
            <a:ext cx="7908154" cy="452176"/>
          </a:xfrm>
        </p:spPr>
        <p:txBody>
          <a:bodyPr anchor="ctr">
            <a:normAutofit/>
          </a:bodyPr>
          <a:lstStyle>
            <a:lvl1pPr marL="0" indent="0">
              <a:lnSpc>
                <a:spcPct val="200000"/>
              </a:lnSpc>
              <a:buNone/>
              <a:defRPr sz="1600" b="0" i="0" baseline="0">
                <a:latin typeface="+mn-ea"/>
                <a:ea typeface="+mn-ea"/>
                <a:cs typeface="나눔스퀘어" panose="020B0600000101010101" pitchFamily="50" charset="-127"/>
              </a:defRPr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2000"/>
            </a:lvl3pPr>
            <a:lvl4pPr>
              <a:lnSpc>
                <a:spcPct val="200000"/>
              </a:lnSpc>
              <a:defRPr sz="2000"/>
            </a:lvl4pPr>
            <a:lvl5pPr>
              <a:lnSpc>
                <a:spcPct val="200000"/>
              </a:lnSpc>
              <a:defRPr sz="2000"/>
            </a:lvl5pPr>
          </a:lstStyle>
          <a:p>
            <a:pPr lvl="0"/>
            <a:r>
              <a:rPr kumimoji="1" lang="en-US" altLang="en-US" dirty="0"/>
              <a:t>A3. </a:t>
            </a:r>
            <a:r>
              <a:rPr kumimoji="1" lang="ko-KR" altLang="en-US" dirty="0"/>
              <a:t>해설을 입력하세요</a:t>
            </a:r>
            <a:endParaRPr kumimoji="1" lang="ko-Kore-KR" altLang="en-US" dirty="0"/>
          </a:p>
        </p:txBody>
      </p:sp>
      <p:sp>
        <p:nvSpPr>
          <p:cNvPr id="25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F0E903-A490-45F3-9B2B-D7DEAAA2C8DE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27" name="날짜 개체 틀 4">
            <a:extLst>
              <a:ext uri="{FF2B5EF4-FFF2-40B4-BE49-F238E27FC236}">
                <a16:creationId xmlns:a16="http://schemas.microsoft.com/office/drawing/2014/main" id="{B7FA56A3-35E1-6ECB-9445-EB7033C6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바닥글 개체 틀 7">
            <a:extLst>
              <a:ext uri="{FF2B5EF4-FFF2-40B4-BE49-F238E27FC236}">
                <a16:creationId xmlns:a16="http://schemas.microsoft.com/office/drawing/2014/main" id="{410387DB-F2B4-5643-2596-151C2EDA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슬라이드 번호 개체 틀 10">
            <a:extLst>
              <a:ext uri="{FF2B5EF4-FFF2-40B4-BE49-F238E27FC236}">
                <a16:creationId xmlns:a16="http://schemas.microsoft.com/office/drawing/2014/main" id="{808F537A-C299-F655-1ABE-E1A4B85DE6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20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0EFC5C5-A142-4C9B-BE54-AAE62EE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0BB34D-319A-4304-B893-56433308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>
          <a:xfrm>
            <a:off x="-5155" y="1364511"/>
            <a:ext cx="12240000" cy="4128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931A880C-C5AD-F244-8594-52CB81AC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98894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730841B-773F-4E5D-8837-95C9A722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69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7B7B063-C4B7-47FB-A67C-954E49D56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37600405-D5FA-4FF8-AD43-E93524EE922E}"/>
              </a:ext>
            </a:extLst>
          </p:cNvPr>
          <p:cNvSpPr/>
          <p:nvPr userDrawn="1"/>
        </p:nvSpPr>
        <p:spPr>
          <a:xfrm>
            <a:off x="3448050" y="2273300"/>
            <a:ext cx="5270500" cy="2273300"/>
          </a:xfrm>
          <a:prstGeom prst="hexagon">
            <a:avLst/>
          </a:prstGeom>
          <a:solidFill>
            <a:sysClr val="window" lastClr="FFFFF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8BD520EE-8290-441B-9ABB-D6537188328B}"/>
              </a:ext>
            </a:extLst>
          </p:cNvPr>
          <p:cNvSpPr/>
          <p:nvPr userDrawn="1"/>
        </p:nvSpPr>
        <p:spPr>
          <a:xfrm>
            <a:off x="3334296" y="2180123"/>
            <a:ext cx="5498008" cy="2459654"/>
          </a:xfrm>
          <a:prstGeom prst="hexagon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492F-8DAF-4453-AF39-4C96D3B33968}"/>
              </a:ext>
            </a:extLst>
          </p:cNvPr>
          <p:cNvCxnSpPr>
            <a:stCxn id="9" idx="0"/>
          </p:cNvCxnSpPr>
          <p:nvPr userDrawn="1"/>
        </p:nvCxnSpPr>
        <p:spPr>
          <a:xfrm>
            <a:off x="8832304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C035E-B4D7-4193-AA2D-468081993ECE}"/>
              </a:ext>
            </a:extLst>
          </p:cNvPr>
          <p:cNvCxnSpPr/>
          <p:nvPr userDrawn="1"/>
        </p:nvCxnSpPr>
        <p:spPr>
          <a:xfrm>
            <a:off x="-24680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0FD48F98-5D51-AD4F-A1E7-63404420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06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제목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0EFC5C5-A142-4C9B-BE54-AAE62EE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0BB34D-319A-4304-B893-56433308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>
          <a:xfrm>
            <a:off x="-5155" y="1364511"/>
            <a:ext cx="12240000" cy="4128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931A880C-C5AD-F244-8594-52CB81ACF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7045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4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altLang="ko-KR" dirty="0"/>
              <a:t>Master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73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주제_K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730841B-773F-4E5D-8837-95C9A7221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대주제</a:t>
            </a:r>
          </a:p>
        </p:txBody>
      </p:sp>
    </p:spTree>
    <p:extLst>
      <p:ext uri="{BB962C8B-B14F-4D97-AF65-F5344CB8AC3E}">
        <p14:creationId xmlns:p14="http://schemas.microsoft.com/office/powerpoint/2010/main" val="181640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대주제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730841B-773F-4E5D-8837-95C9A72211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72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_K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7B7B063-C4B7-47FB-A67C-954E49D56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37600405-D5FA-4FF8-AD43-E93524EE922E}"/>
              </a:ext>
            </a:extLst>
          </p:cNvPr>
          <p:cNvSpPr/>
          <p:nvPr userDrawn="1"/>
        </p:nvSpPr>
        <p:spPr>
          <a:xfrm>
            <a:off x="3448050" y="2273300"/>
            <a:ext cx="5270500" cy="2273300"/>
          </a:xfrm>
          <a:prstGeom prst="hexagon">
            <a:avLst/>
          </a:prstGeom>
          <a:solidFill>
            <a:sysClr val="window" lastClr="FFFFF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8BD520EE-8290-441B-9ABB-D6537188328B}"/>
              </a:ext>
            </a:extLst>
          </p:cNvPr>
          <p:cNvSpPr/>
          <p:nvPr userDrawn="1"/>
        </p:nvSpPr>
        <p:spPr>
          <a:xfrm>
            <a:off x="3334296" y="2180123"/>
            <a:ext cx="5498008" cy="2459654"/>
          </a:xfrm>
          <a:prstGeom prst="hexagon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492F-8DAF-4453-AF39-4C96D3B33968}"/>
              </a:ext>
            </a:extLst>
          </p:cNvPr>
          <p:cNvCxnSpPr>
            <a:stCxn id="9" idx="0"/>
          </p:cNvCxnSpPr>
          <p:nvPr userDrawn="1"/>
        </p:nvCxnSpPr>
        <p:spPr>
          <a:xfrm>
            <a:off x="8832304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C035E-B4D7-4193-AA2D-468081993ECE}"/>
              </a:ext>
            </a:extLst>
          </p:cNvPr>
          <p:cNvCxnSpPr/>
          <p:nvPr userDrawn="1"/>
        </p:nvCxnSpPr>
        <p:spPr>
          <a:xfrm>
            <a:off x="-24680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0FD48F98-5D51-AD4F-A1E7-63404420D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 err="1"/>
              <a:t>중주제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90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주제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7B7B063-C4B7-47FB-A67C-954E49D56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37600405-D5FA-4FF8-AD43-E93524EE922E}"/>
              </a:ext>
            </a:extLst>
          </p:cNvPr>
          <p:cNvSpPr/>
          <p:nvPr userDrawn="1"/>
        </p:nvSpPr>
        <p:spPr>
          <a:xfrm>
            <a:off x="3448050" y="2273300"/>
            <a:ext cx="5270500" cy="2273300"/>
          </a:xfrm>
          <a:prstGeom prst="hexagon">
            <a:avLst/>
          </a:prstGeom>
          <a:solidFill>
            <a:sysClr val="window" lastClr="FFFFF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8BD520EE-8290-441B-9ABB-D6537188328B}"/>
              </a:ext>
            </a:extLst>
          </p:cNvPr>
          <p:cNvSpPr/>
          <p:nvPr userDrawn="1"/>
        </p:nvSpPr>
        <p:spPr>
          <a:xfrm>
            <a:off x="3334296" y="2180123"/>
            <a:ext cx="5498008" cy="2459654"/>
          </a:xfrm>
          <a:prstGeom prst="hexagon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492F-8DAF-4453-AF39-4C96D3B33968}"/>
              </a:ext>
            </a:extLst>
          </p:cNvPr>
          <p:cNvCxnSpPr>
            <a:stCxn id="9" idx="0"/>
          </p:cNvCxnSpPr>
          <p:nvPr userDrawn="1"/>
        </p:nvCxnSpPr>
        <p:spPr>
          <a:xfrm>
            <a:off x="8832304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C035E-B4D7-4193-AA2D-468081993ECE}"/>
              </a:ext>
            </a:extLst>
          </p:cNvPr>
          <p:cNvCxnSpPr/>
          <p:nvPr userDrawn="1"/>
        </p:nvCxnSpPr>
        <p:spPr>
          <a:xfrm>
            <a:off x="-24680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0FD48F98-5D51-AD4F-A1E7-63404420D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2642" y="2937045"/>
            <a:ext cx="5606715" cy="1022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15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(INDE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#교재편집\★2019\박혜지대리\ssafy 입학식\추가\디자인\추가샘플1_목차.png">
            <a:extLst>
              <a:ext uri="{FF2B5EF4-FFF2-40B4-BE49-F238E27FC236}">
                <a16:creationId xmlns:a16="http://schemas.microsoft.com/office/drawing/2014/main" id="{39504702-DC24-4AB0-ABC4-C7BBE4A8913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/>
          <a:stretch/>
        </p:blipFill>
        <p:spPr bwMode="auto">
          <a:xfrm>
            <a:off x="0" y="-14286"/>
            <a:ext cx="12275229" cy="68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A8A66203-A3FA-A042-94CC-54FB1F3EEA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96284" y="64006"/>
            <a:ext cx="8265689" cy="115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2361E-B5C4-A24E-A2C0-37B18C4020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78175" y="1620838"/>
            <a:ext cx="8799513" cy="4943475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561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주제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2651EA7-3202-4FA2-A237-DE4BFA4A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3200" b="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838200" y="1684420"/>
            <a:ext cx="10724147" cy="490576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6F1F72-6B36-6F4F-9426-DAE303D7ACF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9E1BC1D1-BC33-E484-322F-F9C463AAB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바닥글 개체 틀 7">
            <a:extLst>
              <a:ext uri="{FF2B5EF4-FFF2-40B4-BE49-F238E27FC236}">
                <a16:creationId xmlns:a16="http://schemas.microsoft.com/office/drawing/2014/main" id="{CB851AA5-0677-0B10-0E6E-C7349C2AD9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0">
            <a:extLst>
              <a:ext uri="{FF2B5EF4-FFF2-40B4-BE49-F238E27FC236}">
                <a16:creationId xmlns:a16="http://schemas.microsoft.com/office/drawing/2014/main" id="{7D95000D-4C72-58A2-4B69-FA4502F7DE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96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코드_예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2">
            <a:extLst>
              <a:ext uri="{FF2B5EF4-FFF2-40B4-BE49-F238E27FC236}">
                <a16:creationId xmlns:a16="http://schemas.microsoft.com/office/drawing/2014/main" id="{9F556BDF-3CB2-4640-A9D1-CE99F1E7405C}"/>
              </a:ext>
            </a:extLst>
          </p:cNvPr>
          <p:cNvSpPr/>
          <p:nvPr userDrawn="1"/>
        </p:nvSpPr>
        <p:spPr>
          <a:xfrm>
            <a:off x="9706883" y="177858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0" dirty="0">
                <a:solidFill>
                  <a:schemeClr val="tx1"/>
                </a:solidFill>
                <a:latin typeface="+mj-ea"/>
                <a:ea typeface="+mj-ea"/>
              </a:rPr>
              <a:t>Confidential</a:t>
            </a:r>
            <a:endParaRPr lang="ko-KR" altLang="en-US" sz="28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036638"/>
            <a:ext cx="10615613" cy="514350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6F1F72-6B36-6F4F-9426-DAE303D7ACF4}"/>
              </a:ext>
            </a:extLst>
          </p:cNvPr>
          <p:cNvSpPr/>
          <p:nvPr userDrawn="1"/>
        </p:nvSpPr>
        <p:spPr>
          <a:xfrm flipV="1">
            <a:off x="764381" y="1037296"/>
            <a:ext cx="73818" cy="513987"/>
          </a:xfrm>
          <a:prstGeom prst="rect">
            <a:avLst/>
          </a:prstGeom>
          <a:solidFill>
            <a:srgbClr val="41B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0" i="0" dirty="0">
              <a:latin typeface="나눔스퀘어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CBCA87D-84AD-D84C-AE68-ABB93663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3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나눔스퀘어" panose="020B0600000101010101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날짜 개체 틀 4">
            <a:extLst>
              <a:ext uri="{FF2B5EF4-FFF2-40B4-BE49-F238E27FC236}">
                <a16:creationId xmlns:a16="http://schemas.microsoft.com/office/drawing/2014/main" id="{8E371534-3D2F-746F-0F0E-039834CD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바닥글 개체 틀 7">
            <a:extLst>
              <a:ext uri="{FF2B5EF4-FFF2-40B4-BE49-F238E27FC236}">
                <a16:creationId xmlns:a16="http://schemas.microsoft.com/office/drawing/2014/main" id="{8A856412-877F-D9B1-9076-C02F92A7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슬라이드 번호 개체 틀 10">
            <a:extLst>
              <a:ext uri="{FF2B5EF4-FFF2-40B4-BE49-F238E27FC236}">
                <a16:creationId xmlns:a16="http://schemas.microsoft.com/office/drawing/2014/main" id="{F93959AE-A152-B12C-D4FA-0FCEE6CD3A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61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481A59E1-85F6-4F08-BE94-CC14AB77733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5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47" r:id="rId2"/>
    <p:sldLayoutId id="2147483848" r:id="rId3"/>
    <p:sldLayoutId id="2147483846" r:id="rId4"/>
    <p:sldLayoutId id="2147483849" r:id="rId5"/>
    <p:sldLayoutId id="2147483834" r:id="rId6"/>
    <p:sldLayoutId id="2147483835" r:id="rId7"/>
    <p:sldLayoutId id="2147483845" r:id="rId8"/>
    <p:sldLayoutId id="2147483844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50" r:id="rId15"/>
    <p:sldLayoutId id="2147483852" r:id="rId16"/>
    <p:sldLayoutId id="2147483853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KoPub돋움체 Medium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KoPub돋움체 Medium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ab.ssafy.com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current" TargetMode="External"/><Relationship Id="rId2" Type="http://schemas.openxmlformats.org/officeDocument/2006/relationships/hyperlink" Target="https://developers.themoviedb.org/3/movies/get-top-rated-movies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38D07DE-3EA6-6D4D-8343-3E8751BA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ea"/>
                <a:ea typeface="+mj-ea"/>
              </a:rPr>
              <a:t>09 PJT</a:t>
            </a:r>
            <a:endParaRPr kumimoji="1" lang="ko-Kore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580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Vue </a:t>
            </a:r>
            <a:r>
              <a:rPr lang="ko-KR" altLang="en-US" dirty="0"/>
              <a:t>프로젝트의 이름은 </a:t>
            </a:r>
            <a:r>
              <a:rPr lang="en-US" altLang="ko-KR" dirty="0">
                <a:latin typeface="+mj-lt"/>
              </a:rPr>
              <a:t>my-</a:t>
            </a:r>
            <a:r>
              <a:rPr lang="en-US" altLang="ko-KR" dirty="0" err="1">
                <a:latin typeface="+mj-lt"/>
              </a:rPr>
              <a:t>vue</a:t>
            </a:r>
            <a:r>
              <a:rPr lang="en-US" altLang="ko-KR" dirty="0">
                <a:latin typeface="+mj-lt"/>
              </a:rPr>
              <a:t>-</a:t>
            </a:r>
            <a:r>
              <a:rPr lang="en-US" altLang="ko-KR" dirty="0" err="1">
                <a:latin typeface="+mj-lt"/>
              </a:rPr>
              <a:t>pjt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최고 평점 영화 데이터는 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TMDB API</a:t>
            </a:r>
            <a:r>
              <a:rPr lang="ko-KR" altLang="en-US" dirty="0"/>
              <a:t>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Get Top Rated</a:t>
            </a:r>
            <a:r>
              <a:rPr lang="ko-KR" altLang="en-US" dirty="0"/>
              <a:t>로부터 제공받아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 정보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49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9">
            <a:extLst>
              <a:ext uri="{FF2B5EF4-FFF2-40B4-BE49-F238E27FC236}">
                <a16:creationId xmlns:a16="http://schemas.microsoft.com/office/drawing/2014/main" id="{16CD38F9-7430-DB4E-A978-6F9056824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699" y="1181830"/>
            <a:ext cx="7658101" cy="5389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제공사항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컴포넌트 구조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A0508-6E8B-E589-F65F-DF9A58306FD4}"/>
              </a:ext>
            </a:extLst>
          </p:cNvPr>
          <p:cNvSpPr txBox="1"/>
          <p:nvPr/>
        </p:nvSpPr>
        <p:spPr>
          <a:xfrm>
            <a:off x="3016168" y="4378056"/>
            <a:ext cx="106631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MovieView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CE695-2AFC-9F01-AD5B-A994F258249A}"/>
              </a:ext>
            </a:extLst>
          </p:cNvPr>
          <p:cNvSpPr txBox="1"/>
          <p:nvPr/>
        </p:nvSpPr>
        <p:spPr>
          <a:xfrm>
            <a:off x="4660570" y="4385750"/>
            <a:ext cx="1289135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RandomView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638BA-3F5B-D50A-7A44-36509F3C2FE9}"/>
              </a:ext>
            </a:extLst>
          </p:cNvPr>
          <p:cNvSpPr txBox="1"/>
          <p:nvPr/>
        </p:nvSpPr>
        <p:spPr>
          <a:xfrm>
            <a:off x="6381749" y="4378056"/>
            <a:ext cx="1383713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WatchListView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51612-F4B6-77ED-5806-2A9168245EA8}"/>
              </a:ext>
            </a:extLst>
          </p:cNvPr>
          <p:cNvSpPr txBox="1"/>
          <p:nvPr/>
        </p:nvSpPr>
        <p:spPr>
          <a:xfrm>
            <a:off x="6381749" y="5681114"/>
            <a:ext cx="1415773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Watch</a:t>
            </a:r>
            <a:r>
              <a:rPr lang="en-US" sz="1300" dirty="0"/>
              <a:t>L</a:t>
            </a:r>
            <a:r>
              <a:rPr lang="en-KR" sz="1300" dirty="0"/>
              <a:t>istForm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B0593-DCB5-655C-255D-0B00E2F1CE4B}"/>
              </a:ext>
            </a:extLst>
          </p:cNvPr>
          <p:cNvSpPr txBox="1"/>
          <p:nvPr/>
        </p:nvSpPr>
        <p:spPr>
          <a:xfrm>
            <a:off x="8543565" y="5933839"/>
            <a:ext cx="1367682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Watch</a:t>
            </a:r>
            <a:r>
              <a:rPr lang="en-US" sz="1300" dirty="0"/>
              <a:t>L</a:t>
            </a:r>
            <a:r>
              <a:rPr lang="en-KR" sz="1300" dirty="0"/>
              <a:t>istItem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42031-5432-C1B2-AC2B-E64881BD16E9}"/>
              </a:ext>
            </a:extLst>
          </p:cNvPr>
          <p:cNvSpPr txBox="1"/>
          <p:nvPr/>
        </p:nvSpPr>
        <p:spPr>
          <a:xfrm>
            <a:off x="3274795" y="5933839"/>
            <a:ext cx="108876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KR" sz="1300" dirty="0"/>
              <a:t>MovieCard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A40CB-1617-99EC-BFC2-442A185735D7}"/>
              </a:ext>
            </a:extLst>
          </p:cNvPr>
          <p:cNvSpPr txBox="1"/>
          <p:nvPr/>
        </p:nvSpPr>
        <p:spPr>
          <a:xfrm>
            <a:off x="5021135" y="1686452"/>
            <a:ext cx="54854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App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156619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router view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AF3C4D3-A30B-B4E6-7E2E-4A9A085DA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755004"/>
              </p:ext>
            </p:extLst>
          </p:nvPr>
        </p:nvGraphicFramePr>
        <p:xfrm>
          <a:off x="1607103" y="2478468"/>
          <a:ext cx="8977794" cy="232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930">
                  <a:extLst>
                    <a:ext uri="{9D8B030D-6E8A-4147-A177-3AD203B41FA5}">
                      <a16:colId xmlns:a16="http://schemas.microsoft.com/office/drawing/2014/main" val="4276540024"/>
                    </a:ext>
                  </a:extLst>
                </a:gridCol>
                <a:gridCol w="3365932">
                  <a:extLst>
                    <a:ext uri="{9D8B030D-6E8A-4147-A177-3AD203B41FA5}">
                      <a16:colId xmlns:a16="http://schemas.microsoft.com/office/drawing/2014/main" val="623932176"/>
                    </a:ext>
                  </a:extLst>
                </a:gridCol>
                <a:gridCol w="3365932">
                  <a:extLst>
                    <a:ext uri="{9D8B030D-6E8A-4147-A177-3AD203B41FA5}">
                      <a16:colId xmlns:a16="http://schemas.microsoft.com/office/drawing/2014/main" val="3081919597"/>
                    </a:ext>
                  </a:extLst>
                </a:gridCol>
              </a:tblGrid>
              <a:tr h="611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Path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Component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j-ea"/>
                          <a:ea typeface="+mj-ea"/>
                        </a:rPr>
                        <a:t>Description</a:t>
                      </a:r>
                      <a:endParaRPr lang="ko-KR" altLang="en-US" sz="20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362196"/>
                  </a:ext>
                </a:extLst>
              </a:tr>
              <a:tr h="572691">
                <a:tc>
                  <a:txBody>
                    <a:bodyPr/>
                    <a:lstStyle/>
                    <a:p>
                      <a:pPr marL="1143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/movies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 dirty="0" err="1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MovieView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전체 영화 목록 페이지</a:t>
                      </a:r>
                      <a:endParaRPr lang="ko-KR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865659"/>
                  </a:ext>
                </a:extLst>
              </a:tr>
              <a:tr h="572691">
                <a:tc>
                  <a:txBody>
                    <a:bodyPr/>
                    <a:lstStyle/>
                    <a:p>
                      <a:pPr marL="1143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/random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 dirty="0" err="1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RandomView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랜덤 영화 출력 페이지</a:t>
                      </a:r>
                      <a:endParaRPr lang="ko-KR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0196655"/>
                  </a:ext>
                </a:extLst>
              </a:tr>
              <a:tr h="572691">
                <a:tc>
                  <a:txBody>
                    <a:bodyPr/>
                    <a:lstStyle/>
                    <a:p>
                      <a:pPr marL="114300"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 dirty="0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/watch-list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2000" kern="100" dirty="0" err="1">
                          <a:effectLst/>
                          <a:latin typeface="D2Coding" panose="020B0609020101020101" pitchFamily="49" charset="-127"/>
                          <a:ea typeface="D2Coding" panose="020B0609020101020101" pitchFamily="49" charset="-127"/>
                          <a:cs typeface="Times New Roman" panose="02020603050405020304" pitchFamily="18" charset="0"/>
                        </a:rPr>
                        <a:t>WatchListView</a:t>
                      </a:r>
                      <a:endParaRPr lang="ko-KR" sz="2000" kern="100" dirty="0">
                        <a:effectLst/>
                        <a:latin typeface="D2Coding" panose="020B0609020101020101" pitchFamily="49" charset="-127"/>
                        <a:ea typeface="D2Coding" panose="020B0609020101020101" pitchFamily="49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altLang="en-US" sz="2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영화 검색 출력 페이지</a:t>
                      </a:r>
                      <a:endParaRPr lang="ko-KR" sz="2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387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37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297522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파일을 추가하여 불필요한 파일 및 폴더는 제출하지 않도록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명시된 요구사항 이외에는 자유롭게 작성해도 무관합니다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요구사항 완성 후에 </a:t>
            </a:r>
            <a:r>
              <a:rPr lang="en-US" altLang="ko-KR" dirty="0"/>
              <a:t>Bootstrap</a:t>
            </a:r>
            <a:r>
              <a:rPr lang="ko-KR" altLang="en-US" dirty="0"/>
              <a:t>을 이용하여 자유롭게 스타일링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Vuex</a:t>
            </a:r>
            <a:r>
              <a:rPr lang="en-US" altLang="ko-KR" dirty="0"/>
              <a:t> </a:t>
            </a:r>
            <a:r>
              <a:rPr lang="ko-KR" altLang="en-US" dirty="0"/>
              <a:t>사용은 </a:t>
            </a:r>
            <a:r>
              <a:rPr lang="ko-KR" altLang="en-US" dirty="0" err="1"/>
              <a:t>선택사항입니다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공통 요구사항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51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최고 평점 영화 출력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최고 평점 영화 중 랜덤 영화 한 개 출력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보고 싶은 영화 등록 및 삭제하기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/>
              <a:t>현재 날씨에 따른 영화 추천하기 </a:t>
            </a:r>
            <a:r>
              <a:rPr lang="en-US" altLang="ko-KR" dirty="0"/>
              <a:t>(</a:t>
            </a:r>
            <a:r>
              <a:rPr lang="ko-KR" altLang="en-US" dirty="0"/>
              <a:t>도전 과제</a:t>
            </a:r>
            <a:r>
              <a:rPr lang="en-US" altLang="ko-KR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세부 요구사항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75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네비게이션 바에서 </a:t>
            </a:r>
            <a:r>
              <a:rPr lang="en-US" altLang="ko-KR" dirty="0"/>
              <a:t>Movie </a:t>
            </a:r>
            <a:r>
              <a:rPr lang="ko-KR" altLang="en-US" dirty="0"/>
              <a:t>링크</a:t>
            </a:r>
            <a:r>
              <a:rPr lang="en-US" altLang="ko-KR" dirty="0"/>
              <a:t>(/movies)</a:t>
            </a:r>
            <a:r>
              <a:rPr lang="ko-KR" altLang="en-US" dirty="0"/>
              <a:t>를 클릭하면</a:t>
            </a:r>
            <a:r>
              <a:rPr lang="en-US" altLang="ko-KR" dirty="0"/>
              <a:t> AJAX </a:t>
            </a:r>
            <a:r>
              <a:rPr lang="ko-KR" altLang="en-US" dirty="0"/>
              <a:t>통신을 이용하여 </a:t>
            </a:r>
            <a:r>
              <a:rPr lang="en-US" altLang="ko-KR" dirty="0"/>
              <a:t>TMDB API</a:t>
            </a:r>
            <a:r>
              <a:rPr lang="ko-KR" altLang="en-US" dirty="0"/>
              <a:t>로 부터 </a:t>
            </a:r>
            <a:r>
              <a:rPr lang="en-US" altLang="ko-KR" dirty="0"/>
              <a:t>JSON </a:t>
            </a:r>
            <a:r>
              <a:rPr lang="ko-KR" altLang="en-US" dirty="0"/>
              <a:t>데이터를 받아와 다음과 같이</a:t>
            </a:r>
            <a:r>
              <a:rPr lang="en-US" altLang="ko-KR" dirty="0"/>
              <a:t> </a:t>
            </a:r>
            <a:r>
              <a:rPr lang="ko-KR" altLang="en-US" dirty="0"/>
              <a:t>영화 목록을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최고 평점 영화 출력 </a:t>
            </a:r>
            <a:r>
              <a:rPr lang="en-US" altLang="ko-KR" dirty="0"/>
              <a:t>(1/2)</a:t>
            </a:r>
            <a:endParaRPr lang="en-KR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B3D0A0-6F55-C9F8-5658-77B15F464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36" y="2915043"/>
            <a:ext cx="4772527" cy="381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51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컴포넌트 구조</a:t>
            </a:r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A. </a:t>
            </a:r>
            <a:r>
              <a:rPr lang="ko-KR" altLang="en-US" dirty="0"/>
              <a:t>최고 평점 영화 출력 </a:t>
            </a:r>
            <a:r>
              <a:rPr lang="en-US" altLang="ko-KR" dirty="0"/>
              <a:t>(2/2)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2CE0F-BA56-A3FB-7111-416D154F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75" y="2375271"/>
            <a:ext cx="9881050" cy="4163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50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네비게이션 바에서 </a:t>
            </a:r>
            <a:r>
              <a:rPr lang="en-US" altLang="ko-KR" dirty="0"/>
              <a:t>Random </a:t>
            </a:r>
            <a:r>
              <a:rPr lang="ko-KR" altLang="en-US" dirty="0"/>
              <a:t>링크</a:t>
            </a:r>
            <a:r>
              <a:rPr lang="en-US" altLang="ko-KR" dirty="0"/>
              <a:t>(/random)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클릭하면</a:t>
            </a:r>
            <a:br>
              <a:rPr lang="en-US" altLang="ko-KR" dirty="0"/>
            </a:br>
            <a:r>
              <a:rPr lang="ko-KR" altLang="en-US" dirty="0"/>
              <a:t>저장된 최고 평점 영화 목록 중 랜덤으로 한 개를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B.</a:t>
            </a:r>
            <a:r>
              <a:rPr lang="ko-KR" altLang="en-US" dirty="0"/>
              <a:t> 최고 평점 영화 중 랜덤 영화 한 개 출력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EC0668-5D11-B0FE-62A8-381FA6766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3"/>
          <a:stretch/>
        </p:blipFill>
        <p:spPr>
          <a:xfrm>
            <a:off x="3135766" y="2915194"/>
            <a:ext cx="5920468" cy="3674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8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컴포넌트 구조</a:t>
            </a:r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B.</a:t>
            </a:r>
            <a:r>
              <a:rPr lang="ko-KR" altLang="en-US" dirty="0"/>
              <a:t> 최고 평점 영화 중 랜덤 영화 한 개 출력 </a:t>
            </a:r>
            <a:r>
              <a:rPr lang="en-US" altLang="ko-KR" dirty="0"/>
              <a:t>(2/2)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2CE0F-BA56-A3FB-7111-416D154F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926" y="2375271"/>
            <a:ext cx="9216148" cy="4163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06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Vue</a:t>
            </a:r>
            <a:r>
              <a:rPr lang="ko-KR" altLang="en-US" dirty="0" err="1"/>
              <a:t>를</a:t>
            </a:r>
            <a:r>
              <a:rPr lang="ko-KR" altLang="en-US" dirty="0"/>
              <a:t> 활용한</a:t>
            </a:r>
            <a:br>
              <a:rPr lang="en-US" altLang="ko-KR" dirty="0"/>
            </a:br>
            <a:r>
              <a:rPr lang="en-US" altLang="ko-KR" dirty="0"/>
              <a:t>SPA</a:t>
            </a:r>
            <a:r>
              <a:rPr lang="ko-KR" altLang="en-US" dirty="0"/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49109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네비게이션 바에서 </a:t>
            </a:r>
            <a:r>
              <a:rPr lang="en-US" altLang="ko-KR" dirty="0" err="1"/>
              <a:t>WatchList</a:t>
            </a:r>
            <a:r>
              <a:rPr lang="en-US" altLang="ko-KR" dirty="0"/>
              <a:t> </a:t>
            </a:r>
            <a:r>
              <a:rPr lang="ko-KR" altLang="en-US" dirty="0"/>
              <a:t>링크</a:t>
            </a:r>
            <a:r>
              <a:rPr lang="en-US" altLang="ko-KR" dirty="0"/>
              <a:t>(/watch-list)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클릭하면</a:t>
            </a:r>
            <a:br>
              <a:rPr lang="en-US" altLang="ko-KR" dirty="0"/>
            </a:br>
            <a:r>
              <a:rPr lang="ko-KR" altLang="en-US" dirty="0"/>
              <a:t>보고 싶은 영화 제목을 등록할 수 있는 </a:t>
            </a:r>
            <a:r>
              <a:rPr lang="en-US" altLang="ko-KR" dirty="0"/>
              <a:t>Form</a:t>
            </a:r>
            <a:r>
              <a:rPr lang="ko-KR" altLang="en-US" dirty="0"/>
              <a:t>이 출력됩니다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등록된 영화 제목을 클릭하면 취소선이 그어집니다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C. </a:t>
            </a:r>
            <a:r>
              <a:rPr lang="ko-KR" altLang="en-US" dirty="0"/>
              <a:t>보고 싶은 영화 등록 및 삭제하기</a:t>
            </a:r>
            <a:r>
              <a:rPr lang="en-US" altLang="ko-KR" dirty="0"/>
              <a:t> (1/2)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B3595-F394-0692-5E72-5B9C41AF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33" y="3625024"/>
            <a:ext cx="7655734" cy="30971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436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컴포넌트 구조</a:t>
            </a:r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C. </a:t>
            </a:r>
            <a:r>
              <a:rPr lang="ko-KR" altLang="en-US" dirty="0"/>
              <a:t>보고 싶은 영화 등록 및 삭제하기</a:t>
            </a:r>
            <a:r>
              <a:rPr lang="en-US" altLang="ko-KR" dirty="0"/>
              <a:t> (2/2)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62CE0F-BA56-A3FB-7111-416D154F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467" y="2595823"/>
            <a:ext cx="10305078" cy="3082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0743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684420"/>
            <a:ext cx="11022013" cy="4905767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RandomView</a:t>
            </a:r>
            <a:r>
              <a:rPr lang="ko-KR" altLang="en-US" dirty="0"/>
              <a:t>에서 </a:t>
            </a:r>
            <a:r>
              <a:rPr lang="en-US" altLang="ko-KR" dirty="0" err="1"/>
              <a:t>OpenWeather</a:t>
            </a:r>
            <a:r>
              <a:rPr lang="en-US" altLang="ko-KR" dirty="0"/>
              <a:t> API</a:t>
            </a:r>
            <a:r>
              <a:rPr lang="ko-KR" altLang="en-US" dirty="0"/>
              <a:t>로 부터 받아온</a:t>
            </a:r>
            <a:r>
              <a:rPr lang="en-US" altLang="ko-KR" dirty="0"/>
              <a:t> </a:t>
            </a:r>
            <a:r>
              <a:rPr lang="ko-KR" altLang="en-US" dirty="0"/>
              <a:t>대한민국의 날씨 정보와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지역 무관</a:t>
            </a:r>
            <a:r>
              <a:rPr lang="en-US" altLang="ko-KR" dirty="0"/>
              <a:t>) </a:t>
            </a:r>
            <a:r>
              <a:rPr lang="ko-KR" altLang="en-US" dirty="0"/>
              <a:t>영화 데이터의 특정 정보를 사용해</a:t>
            </a:r>
            <a:r>
              <a:rPr lang="en-US" altLang="ko-KR" dirty="0"/>
              <a:t>(ex. </a:t>
            </a:r>
            <a:r>
              <a:rPr lang="ko-KR" altLang="en-US" dirty="0"/>
              <a:t>장르</a:t>
            </a:r>
            <a:r>
              <a:rPr lang="en-US" altLang="ko-KR" dirty="0"/>
              <a:t>) </a:t>
            </a:r>
            <a:r>
              <a:rPr lang="ko-KR" altLang="en-US" dirty="0"/>
              <a:t>영화를 랜덤으로 출력합니다</a:t>
            </a:r>
            <a:r>
              <a:rPr lang="en-US" altLang="ko-KR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D.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</a:t>
            </a:r>
            <a:r>
              <a:rPr lang="ko-KR" altLang="en-US" dirty="0"/>
              <a:t>도전 과제</a:t>
            </a:r>
            <a:r>
              <a:rPr lang="en-US" altLang="ko-KR" dirty="0"/>
              <a:t>, 1/3)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C67C1-39A1-4733-5BA1-9F2DFD281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80" y="2892425"/>
            <a:ext cx="5597440" cy="382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656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OpenWeather</a:t>
            </a:r>
            <a:r>
              <a:rPr lang="en-US" altLang="ko-KR" dirty="0"/>
              <a:t> API </a:t>
            </a:r>
            <a:r>
              <a:rPr lang="ko-KR" altLang="en-US" dirty="0"/>
              <a:t>요청 예시 </a:t>
            </a:r>
            <a:r>
              <a:rPr lang="en-US" altLang="ko-KR" dirty="0"/>
              <a:t>(Postman)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</a:t>
            </a:r>
            <a:r>
              <a:rPr lang="ko-KR" altLang="en-US" dirty="0"/>
              <a:t>도전 과제</a:t>
            </a:r>
            <a:r>
              <a:rPr lang="en-US" altLang="ko-KR" dirty="0"/>
              <a:t>, 2/3)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1C4735-1CF4-A140-A5DF-A7BA5825B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41" y="2603185"/>
            <a:ext cx="7706277" cy="3753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2022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B04-53C6-5D6A-C0A2-F0955EE67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597AE-3D0F-B612-065C-709DA420F6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OpenWeather</a:t>
            </a:r>
            <a:r>
              <a:rPr lang="en-US" altLang="ko-KR" dirty="0"/>
              <a:t> API </a:t>
            </a:r>
            <a:r>
              <a:rPr lang="ko-KR" altLang="en-US" dirty="0"/>
              <a:t>응답 예시 </a:t>
            </a:r>
            <a:r>
              <a:rPr lang="en-US" altLang="ko-KR" dirty="0"/>
              <a:t>(Postman)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2FD8C-E40B-CDF1-F567-4F986802BD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D. </a:t>
            </a:r>
            <a:r>
              <a:rPr lang="ko-KR" altLang="en-US" dirty="0"/>
              <a:t>현재 날씨에 따른 영화 추천하기 </a:t>
            </a:r>
            <a:r>
              <a:rPr lang="en-US" altLang="ko-KR" dirty="0"/>
              <a:t>(</a:t>
            </a:r>
            <a:r>
              <a:rPr lang="ko-KR" altLang="en-US" dirty="0"/>
              <a:t>도전 과제</a:t>
            </a:r>
            <a:r>
              <a:rPr lang="en-US" altLang="ko-KR" dirty="0"/>
              <a:t>, 3/3)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B1C27-EBDE-FCB0-C021-2180011E91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5A7A63E-C924-54BC-6ADD-0163DC42B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765" y="2415086"/>
            <a:ext cx="5630470" cy="4306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580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1192563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3177-588B-CD38-8528-2E1A8337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제출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7BBA6-E60A-60D7-6C14-0A61E9A2C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제출기한은 금일 </a:t>
            </a:r>
            <a:r>
              <a:rPr lang="en-US" altLang="ko-KR" dirty="0"/>
              <a:t>18</a:t>
            </a:r>
            <a:r>
              <a:rPr lang="ko-KR" altLang="en-US" dirty="0"/>
              <a:t>시까지 입니다</a:t>
            </a:r>
            <a:r>
              <a:rPr lang="en-US" altLang="ko-KR" dirty="0"/>
              <a:t>.</a:t>
            </a:r>
            <a:r>
              <a:rPr lang="ko-KR" altLang="en-US" dirty="0"/>
              <a:t> 제출기한을 지켜 주시기 바랍니다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</a:t>
            </a:r>
            <a:r>
              <a:rPr lang="en-US" altLang="ko-KR" dirty="0" err="1"/>
              <a:t>README.md</a:t>
            </a:r>
            <a:r>
              <a:rPr lang="ko-KR" altLang="en-US" dirty="0"/>
              <a:t> 파일에 단계별로 구현 과정 중 학습한 내용</a:t>
            </a:r>
            <a:r>
              <a:rPr lang="en-US" altLang="ko-KR" dirty="0"/>
              <a:t>,</a:t>
            </a:r>
            <a:r>
              <a:rPr lang="ko-KR" altLang="en-US" dirty="0"/>
              <a:t> 어려웠던 부분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새로 배운 것들 및 느낀 점을 등을 상세히 기록하여 제출합니다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단순히 완성된 코드만을 나열하지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위에 명시된 요구사항은 최소 조건이며</a:t>
            </a:r>
            <a:r>
              <a:rPr lang="en-US" altLang="ko-KR" dirty="0"/>
              <a:t>,</a:t>
            </a:r>
            <a:r>
              <a:rPr lang="ko-KR" altLang="en-US" dirty="0"/>
              <a:t> 추가 개발을 자유롭게 진행할 수 있습니다</a:t>
            </a:r>
            <a:r>
              <a:rPr lang="en-US" altLang="ko-KR" dirty="0"/>
              <a:t>.</a:t>
            </a:r>
          </a:p>
          <a:p>
            <a:r>
              <a:rPr lang="en-US" dirty="0">
                <a:hlinkClick r:id="rId2"/>
              </a:rPr>
              <a:t>https://lab.ssafy.com/</a:t>
            </a:r>
            <a:r>
              <a:rPr lang="ko-KR" altLang="en-US" dirty="0"/>
              <a:t>에 프로젝트를 생성하고 제출합니다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프로젝트 이름은</a:t>
            </a:r>
            <a:r>
              <a:rPr lang="en-US" altLang="ko-KR" dirty="0"/>
              <a:t> ‘</a:t>
            </a:r>
            <a:r>
              <a:rPr lang="ko-KR" altLang="en-US" dirty="0"/>
              <a:t>프로젝트 번호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 err="1"/>
              <a:t>pjt</a:t>
            </a:r>
            <a:r>
              <a:rPr lang="en-US" altLang="ko-KR" dirty="0"/>
              <a:t>’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(ex. </a:t>
            </a:r>
            <a:r>
              <a:rPr lang="en-US" altLang="ko-KR" dirty="0">
                <a:latin typeface="+mj-lt"/>
              </a:rPr>
              <a:t>01_pjt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반드시 각 반 담당 교수님을 </a:t>
            </a:r>
            <a:r>
              <a:rPr lang="en-US" altLang="ko-KR" dirty="0"/>
              <a:t>Maintainer</a:t>
            </a:r>
            <a:r>
              <a:rPr lang="ko-KR" altLang="en-US" dirty="0"/>
              <a:t>로 설정해야 합니다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682F2-0C2B-7B00-F841-727633D542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제출 시 주의사항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2099B-1CE3-ABAF-D85D-AA2CE66A3B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07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lt"/>
              </a:rPr>
              <a:t>INDEX</a:t>
            </a:r>
            <a:endParaRPr lang="ko-KR" altLang="en-US" dirty="0">
              <a:latin typeface="+mj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Vue</a:t>
            </a:r>
            <a:r>
              <a:rPr lang="ko-KR" altLang="en-US" dirty="0" err="1"/>
              <a:t>를</a:t>
            </a:r>
            <a:r>
              <a:rPr lang="ko-KR" altLang="en-US" dirty="0"/>
              <a:t> 활용한 </a:t>
            </a:r>
            <a:r>
              <a:rPr lang="en-US" altLang="ko-KR" dirty="0"/>
              <a:t>SPA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목표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준비사항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제공사항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요구사항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제출</a:t>
            </a: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2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2251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영화 정보를 제공하는 </a:t>
            </a:r>
            <a:r>
              <a:rPr lang="en-US" altLang="ko-KR" dirty="0"/>
              <a:t>SPA</a:t>
            </a:r>
            <a:r>
              <a:rPr lang="ko-KR" altLang="en-US" dirty="0"/>
              <a:t> 제작</a:t>
            </a:r>
            <a:endParaRPr lang="en-US" altLang="ko-KR" dirty="0"/>
          </a:p>
          <a:p>
            <a:r>
              <a:rPr lang="en-US" altLang="ko-KR" dirty="0"/>
              <a:t>AJAX </a:t>
            </a:r>
            <a:r>
              <a:rPr lang="ko-KR" altLang="en-US" dirty="0"/>
              <a:t>통신과 </a:t>
            </a:r>
            <a:r>
              <a:rPr lang="en-US" altLang="ko-KR" dirty="0"/>
              <a:t>JSON </a:t>
            </a:r>
            <a:r>
              <a:rPr lang="ko-KR" altLang="en-US" dirty="0"/>
              <a:t>구조에 대한 이해</a:t>
            </a:r>
            <a:endParaRPr lang="en-US" altLang="ko-KR" dirty="0"/>
          </a:p>
          <a:p>
            <a:r>
              <a:rPr lang="en-US" altLang="ko-KR" dirty="0"/>
              <a:t>Vue CLI, Vue Router </a:t>
            </a:r>
            <a:r>
              <a:rPr lang="ko-KR" altLang="en-US" dirty="0"/>
              <a:t>플러그인 활용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A12B3B-6D0C-0022-D72C-5357A2EAA6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42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</p:txBody>
      </p:sp>
    </p:spTree>
    <p:extLst>
      <p:ext uri="{BB962C8B-B14F-4D97-AF65-F5344CB8AC3E}">
        <p14:creationId xmlns:p14="http://schemas.microsoft.com/office/powerpoint/2010/main" val="3331221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DCB5-ECDD-DEB9-062F-9DE0847C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F2EC-F7A4-8B59-2A81-BAC9D5C8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KR" dirty="0"/>
              <a:t>Visual Studio Code</a:t>
            </a:r>
          </a:p>
          <a:p>
            <a:r>
              <a:rPr lang="en-US" altLang="ko-KR" dirty="0"/>
              <a:t>Google Chrome</a:t>
            </a:r>
          </a:p>
          <a:p>
            <a:r>
              <a:rPr lang="en-US" altLang="ko-KR" dirty="0"/>
              <a:t>Node.js LTS</a:t>
            </a:r>
          </a:p>
          <a:p>
            <a:r>
              <a:rPr lang="en-US" altLang="ko-KR" dirty="0" err="1"/>
              <a:t>Vue.js</a:t>
            </a:r>
            <a:r>
              <a:rPr lang="en-US" altLang="ko-KR" dirty="0"/>
              <a:t> 2.x</a:t>
            </a:r>
          </a:p>
          <a:p>
            <a:pPr lvl="1"/>
            <a:endParaRPr lang="en-US" altLang="ko-KR" dirty="0"/>
          </a:p>
          <a:p>
            <a:pPr lvl="1"/>
            <a:endParaRPr lang="en-KR" dirty="0"/>
          </a:p>
          <a:p>
            <a:endParaRPr lang="en-KR" dirty="0"/>
          </a:p>
          <a:p>
            <a:endParaRPr lang="en-K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64A3F-8C71-AE05-25BE-F21CF1603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개발도구</a:t>
            </a:r>
            <a:endParaRPr lang="en-KR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5CEA9-0668-91BF-BA62-ED1471B8CD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56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DCB5-ECDD-DEB9-062F-9DE0847C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F2EC-F7A4-8B59-2A81-BAC9D5C86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TMDB API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필수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https://developers.themoviedb.org/3/movies/get-top-rated-movies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OpenWeather</a:t>
            </a:r>
            <a:r>
              <a:rPr lang="en-US" dirty="0"/>
              <a:t> API (</a:t>
            </a:r>
            <a:r>
              <a:rPr lang="ko-KR" altLang="en-US" dirty="0"/>
              <a:t>도전 과제</a:t>
            </a:r>
            <a:r>
              <a:rPr lang="en-US" altLang="ko-KR" dirty="0"/>
              <a:t>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https://openweathermap.org/current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64A3F-8C71-AE05-25BE-F21CF1603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사용 </a:t>
            </a:r>
            <a:r>
              <a:rPr lang="en-US" altLang="ko-KR" dirty="0"/>
              <a:t>API</a:t>
            </a:r>
            <a:endParaRPr lang="en-KR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5CEA9-0668-91BF-BA62-ED1471B8CDD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81A59E1-85F6-4F08-BE94-CC14AB777339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99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제공사항</a:t>
            </a:r>
          </a:p>
        </p:txBody>
      </p:sp>
    </p:spTree>
    <p:extLst>
      <p:ext uri="{BB962C8B-B14F-4D97-AF65-F5344CB8AC3E}">
        <p14:creationId xmlns:p14="http://schemas.microsoft.com/office/powerpoint/2010/main" val="52609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Poppins SemiBold"/>
        <a:ea typeface="나눔스퀘어 ExtraBold"/>
        <a:cs typeface=""/>
      </a:majorFont>
      <a:minorFont>
        <a:latin typeface="Poppins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586</Words>
  <Application>Microsoft Office PowerPoint</Application>
  <PresentationFormat>와이드스크린</PresentationFormat>
  <Paragraphs>129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</vt:lpstr>
      <vt:lpstr>D2Coding</vt:lpstr>
      <vt:lpstr>Poppins SemiBold</vt:lpstr>
      <vt:lpstr>나눔스퀘어 ExtraBold</vt:lpstr>
      <vt:lpstr>KoPub돋움체 Medium</vt:lpstr>
      <vt:lpstr>Poppins</vt:lpstr>
      <vt:lpstr>Office 테마</vt:lpstr>
      <vt:lpstr>09 PJT</vt:lpstr>
      <vt:lpstr>Vue를 활용한 SPA 구성</vt:lpstr>
      <vt:lpstr>INDEX</vt:lpstr>
      <vt:lpstr>목표</vt:lpstr>
      <vt:lpstr>목표</vt:lpstr>
      <vt:lpstr>준비사항</vt:lpstr>
      <vt:lpstr>준비사항</vt:lpstr>
      <vt:lpstr>준비사항</vt:lpstr>
      <vt:lpstr>제공사항</vt:lpstr>
      <vt:lpstr>제공사항</vt:lpstr>
      <vt:lpstr>제공사항</vt:lpstr>
      <vt:lpstr>제공사항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요구사항</vt:lpstr>
      <vt:lpstr>제출</vt:lpstr>
      <vt:lpstr>제출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 PJT</dc:title>
  <cp:lastModifiedBy>김준호</cp:lastModifiedBy>
  <cp:revision>74</cp:revision>
  <dcterms:modified xsi:type="dcterms:W3CDTF">2022-11-08T13:36:39Z</dcterms:modified>
</cp:coreProperties>
</file>